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8A11A-B70A-4386-8647-1561FB75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D192B5-A909-4773-91A7-DCF8BF7EE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C5F9BB-F85A-4B5E-9842-4ACE70C4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F780B-1BD7-4493-AC0D-DA977B7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06620C-08B0-4639-BC89-7AA1C6E6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66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CE1E5-6217-4FFD-9670-A0837B25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407316-CF2B-4258-AE44-7F8E56825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D66C8-08C5-4824-8301-DD1D1C1C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7BDF0C-56F8-431A-845F-6A81C010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E7CAC-372D-440C-8986-B9D1B0A0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12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D4174F5-A61A-497D-A212-B3FF6CB40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389351-3A5C-41E8-870B-A8ED26CA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3AD945-8BDA-4E98-B2F4-D765BEB6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2E459F-97FF-4982-94A2-59225C8C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022ED-0E47-467D-8DB4-4DF0C0C6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12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40775-242A-4CCC-9C6F-28A229B3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5B30FA-0E30-47ED-A24A-375B8C65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FFD34F-F79E-489D-9E81-43960DAD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BC2C86-EB0C-426C-840A-85F35282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0C7317-ACB0-448D-A468-426FA862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22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E6E4B-63C6-4B0C-9C77-876B17B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D5CDA7-7283-4084-96E4-EED355F44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CDCF2-8593-419A-9B72-074EB0AB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FA5184-2AFF-4263-8AAB-C620EDB9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A12BEF-2BEA-4436-82E4-FB5596C9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8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1B242-FF84-44AE-850E-8D39D2EE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A7503-DE10-4EE9-9486-7D86C868D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6CED71-8BD7-4D76-9E16-BB8F964B9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063D77-E341-4C73-950D-03861191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564438-6907-4F9F-8AF7-906702A3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C4C44C-BA26-4155-A7EE-45A66104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62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AB729-F294-4307-8CDB-46DF8012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CE6128-A7F9-484C-A889-B1BE404CC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C5CEEC-7870-40D0-B30D-8F2F3ACF6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B41011-E130-4F16-B867-C2EBB1B78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CCA79F-B60E-4B3F-9288-ACC03CE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B3D17C-A3C4-444C-9735-8559C11F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BB53E5-FB80-4A5F-A6AD-3FCBC6ED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453745-27A1-4EEB-9424-96DA855C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68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3E043-CACA-494F-8EFF-485685E1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CB7617-AFD9-41A3-A8F0-DACB4D2D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6089E0-97BD-4028-8CF6-079A81BE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4573B-FFA4-4841-BAAB-7BF5F862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14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119F14-2D99-4EB6-8DBB-61B96710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FE82EF-518E-4261-AA10-110BC573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EC7C3-BAFF-4CB1-B2EE-005CF80A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8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5A144-F813-43D1-904B-9625A0CF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C0B23E-BBAA-4873-90D2-E02C12BA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A9039E-DB1D-4EC3-873E-82DBFE3ED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0B67FE-6B14-4D8D-913A-10EB053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F6C5CE-E48F-4A9B-A1B6-E007C02D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040A93-D1E8-4F14-AEAE-17889F27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DB08D-D0C0-4D92-9121-33D8700E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82B02B3-49BA-4552-B2B0-C2EA4B22C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F8622D-23FC-4171-9111-4EA493C38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1F173C-2212-4237-8248-6C0E2576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E95130-B930-4EF4-B923-EEC23CB1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8D68EB-3AB2-4FE4-BC24-0238117F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09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8026A1E-EA92-406E-BCD1-1ED2C519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95CD82-E76E-4EFA-80EA-2B188498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A8B2B-A0B6-4010-A026-80DD4E312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AE97-4D76-4359-B49C-3DE929E6E6C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12A63-FF0D-4873-8E58-784C860B3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D16190-75C3-41D9-9F45-50423C8F1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E3B9-A078-4B99-95BB-C5F20D2E0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11CB-F260-4356-9204-B3DF82A5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廉政公署</a:t>
            </a:r>
            <a:r>
              <a:rPr lang="en-US" altLang="zh-TW" dirty="0"/>
              <a:t>(CCAC) VR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05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D1D15-9E67-4D00-BC11-8318B0F1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  <a:r>
              <a:rPr lang="en-US" altLang="zh-TW" dirty="0"/>
              <a:t>&amp;</a:t>
            </a:r>
            <a:r>
              <a:rPr lang="zh-TW" altLang="en-US" dirty="0"/>
              <a:t>搜證</a:t>
            </a:r>
            <a:r>
              <a:rPr lang="en-US" altLang="zh-TW" dirty="0"/>
              <a:t>&amp;</a:t>
            </a:r>
            <a:r>
              <a:rPr lang="zh-TW" altLang="en-US" dirty="0"/>
              <a:t>避開雜物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88B259-5948-4EE7-8C98-9E636C52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21.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接下來進入正式追擊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疑犯約扔出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件證物及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件危險品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控制總遊戲時間在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120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秒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22.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擋下危險品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+10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抓取證物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+20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相反扣分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23.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件物品全扔完後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進入完結演出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36A5DB-8CDC-41C1-B3A7-DEAD63A8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89" y="3202558"/>
            <a:ext cx="4066515" cy="25165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CA40C6-BD30-4666-94B8-2AD1228B6F19}"/>
              </a:ext>
            </a:extLst>
          </p:cNvPr>
          <p:cNvSpPr txBox="1"/>
          <p:nvPr/>
        </p:nvSpPr>
        <p:spPr>
          <a:xfrm>
            <a:off x="1979837" y="580763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EDAD2D-3206-4A91-B167-16075D27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617" y="4834610"/>
            <a:ext cx="2223407" cy="16196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652224-A8EB-467A-9E7C-AAD661E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92819" y="1702378"/>
            <a:ext cx="1468881" cy="20297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5F4093-A1E1-41D6-9EB0-1893DD5F039E}"/>
              </a:ext>
            </a:extLst>
          </p:cNvPr>
          <p:cNvCxnSpPr>
            <a:cxnSpLocks/>
          </p:cNvCxnSpPr>
          <p:nvPr/>
        </p:nvCxnSpPr>
        <p:spPr>
          <a:xfrm flipH="1" flipV="1">
            <a:off x="8478545" y="3878703"/>
            <a:ext cx="445020" cy="8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150E5A5-944E-4C70-85DD-C5E12519B7D7}"/>
              </a:ext>
            </a:extLst>
          </p:cNvPr>
          <p:cNvCxnSpPr>
            <a:cxnSpLocks/>
          </p:cNvCxnSpPr>
          <p:nvPr/>
        </p:nvCxnSpPr>
        <p:spPr>
          <a:xfrm flipV="1">
            <a:off x="9923689" y="3878703"/>
            <a:ext cx="338261" cy="955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7DA08F9-E531-47CF-A3D5-428CF5597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841" y="1519706"/>
            <a:ext cx="1965552" cy="22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4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326D6-745D-41C8-8F3E-58335D36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4 – </a:t>
            </a:r>
            <a:r>
              <a:rPr lang="zh-TW" altLang="en-US" dirty="0"/>
              <a:t>完結演出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00E7D1-2EDA-4D86-892A-F1FE3F53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2" y="2058307"/>
            <a:ext cx="3442607" cy="1325563"/>
          </a:xfrm>
        </p:spPr>
        <p:txBody>
          <a:bodyPr>
            <a:normAutofit fontScale="92500" lnSpcReduction="10000"/>
          </a:bodyPr>
          <a:lstStyle/>
          <a:p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完結演出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疑犯所乘貨車停下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因為被大量警車包圍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彈出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行動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成功及總分</a:t>
            </a:r>
            <a:br>
              <a:rPr lang="en-US" altLang="zh-TW" sz="1800" kern="0" dirty="0">
                <a:solidFill>
                  <a:srgbClr val="888888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1D4FA-E3E9-4EA7-8070-F41BD8EA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13" y="1930446"/>
            <a:ext cx="4759798" cy="4562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24ABAB-AF56-4898-B421-AD2CFCC1E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76" y="3922259"/>
            <a:ext cx="4215323" cy="25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CC5CF-7613-4A87-9DAA-A030DC72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遊戲內容及我司提案</a:t>
            </a:r>
            <a:r>
              <a:rPr lang="en-US" altLang="zh-TW" dirty="0"/>
              <a:t>(A.B.)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4147B3-64A6-44BB-A9E7-226278406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4" y="1317171"/>
            <a:ext cx="6789284" cy="22123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B85774-4998-4127-A38B-06B935C7C40E}"/>
              </a:ext>
            </a:extLst>
          </p:cNvPr>
          <p:cNvSpPr txBox="1"/>
          <p:nvPr/>
        </p:nvSpPr>
        <p:spPr>
          <a:xfrm>
            <a:off x="978694" y="3630553"/>
            <a:ext cx="9883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U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跟蹤──開始時玩家已經站在一架智能滑板車上，滑板車會自動跟蹤疑犯，當疑犯停下腳步時，即是準備回頭，此時玩家要在疑犯回頭之前，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向左或向右走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2-3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步，躲到巷子兩旁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物物後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。物件有樹，廣告牌，箱子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，燈柱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等；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待疑犯把頭轉回去後，重新走回到滑板車上。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B. 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收集證物──在跟蹤一段時間後，疑犯跳上貨車逃走（有過場畫面演出），此時智能滑板車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會變大並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自動加速追擊，但疑犯會向後方扔雜物和證物！此時，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玩家可以向左或向右走來避開雜物，並用左右手抓住證物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96849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4D8E5-49AD-4596-9F36-1B5C8101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1 –</a:t>
            </a:r>
            <a:r>
              <a:rPr lang="zh-TW" altLang="en-US" dirty="0"/>
              <a:t>任務說明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AD7EC-F8FB-4D1E-BE9A-5BA790F3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065700"/>
            <a:ext cx="10267949" cy="12824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首先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開始場景為任務房間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這裡由上司說明遊戲任務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對話泡泡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  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當說明完畢後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玩家轉身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180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度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然後向前走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步踏上地上的智能滑板車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.</a:t>
            </a:r>
            <a:endParaRPr lang="en-US" altLang="zh-TW" sz="1800" kern="0" dirty="0"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29BB4B-2073-4EB5-A0D3-CD44CDF6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9578"/>
            <a:ext cx="3272518" cy="28232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551BF0-234D-4528-8EBB-F98AFC4A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1" y="2062976"/>
            <a:ext cx="2845935" cy="1728799"/>
          </a:xfrm>
          <a:prstGeom prst="rect">
            <a:avLst/>
          </a:prstGeom>
        </p:spPr>
      </p:pic>
      <p:sp>
        <p:nvSpPr>
          <p:cNvPr id="10" name="圖說文字: 直線加上框線和強調線 9">
            <a:extLst>
              <a:ext uri="{FF2B5EF4-FFF2-40B4-BE49-F238E27FC236}">
                <a16:creationId xmlns:a16="http://schemas.microsoft.com/office/drawing/2014/main" id="{4F8D935E-B33E-497C-8EA5-79D48A887BE8}"/>
              </a:ext>
            </a:extLst>
          </p:cNvPr>
          <p:cNvSpPr/>
          <p:nvPr/>
        </p:nvSpPr>
        <p:spPr>
          <a:xfrm>
            <a:off x="4322988" y="2081893"/>
            <a:ext cx="1155248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玩家位置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229C14-196D-4001-A873-BF8A73E3559F}"/>
              </a:ext>
            </a:extLst>
          </p:cNvPr>
          <p:cNvSpPr txBox="1"/>
          <p:nvPr/>
        </p:nvSpPr>
        <p:spPr>
          <a:xfrm>
            <a:off x="5972173" y="379473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E745B3-2910-4FCA-B198-7FB4B910699D}"/>
              </a:ext>
            </a:extLst>
          </p:cNvPr>
          <p:cNvSpPr txBox="1"/>
          <p:nvPr/>
        </p:nvSpPr>
        <p:spPr>
          <a:xfrm>
            <a:off x="9171555" y="4714303"/>
            <a:ext cx="2923833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注意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場景中有滑板車在地上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現實中什麼都沒有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最多地面有一張小毯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3B23CE65-35C0-4B46-A0BA-1356685C9EA4}"/>
              </a:ext>
            </a:extLst>
          </p:cNvPr>
          <p:cNvSpPr/>
          <p:nvPr/>
        </p:nvSpPr>
        <p:spPr>
          <a:xfrm>
            <a:off x="6363552" y="2197489"/>
            <a:ext cx="1290466" cy="579502"/>
          </a:xfrm>
          <a:prstGeom prst="wedgeRectCallout">
            <a:avLst>
              <a:gd name="adj1" fmla="val -4953"/>
              <a:gd name="adj2" fmla="val 652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Balabala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5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0C530-D8B5-4AF8-A301-567FA4A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42" y="2830740"/>
            <a:ext cx="10515600" cy="1325563"/>
          </a:xfrm>
        </p:spPr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 </a:t>
            </a:r>
            <a:r>
              <a:rPr lang="zh-TW" altLang="en-US" dirty="0"/>
              <a:t>追踪疑犯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19A9A3-D933-4658-982E-AB501B63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2" y="1645103"/>
            <a:ext cx="4992043" cy="3429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D9219DC-8E27-4A89-A04C-6CC89648F1E1}"/>
              </a:ext>
            </a:extLst>
          </p:cNvPr>
          <p:cNvSpPr txBox="1"/>
          <p:nvPr/>
        </p:nvSpPr>
        <p:spPr>
          <a:xfrm>
            <a:off x="838199" y="5250166"/>
            <a:ext cx="7587343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當踏上滑板車時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房間前方的大門向左右滑開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露出追踪用的場景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20000"/>
              </a:lnSpc>
            </a:pP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4.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滑板車向前自動駛出</a:t>
            </a: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(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即鏡頭向前進</a:t>
            </a:r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.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B43E67E-B67A-4BF8-A291-4728D071C3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場景</a:t>
            </a:r>
            <a:r>
              <a:rPr lang="en-US" altLang="zh-TW" dirty="0"/>
              <a:t>1 –</a:t>
            </a:r>
            <a:r>
              <a:rPr lang="zh-TW" altLang="en-US" dirty="0"/>
              <a:t>出發 </a:t>
            </a:r>
          </a:p>
        </p:txBody>
      </p:sp>
    </p:spTree>
    <p:extLst>
      <p:ext uri="{BB962C8B-B14F-4D97-AF65-F5344CB8AC3E}">
        <p14:creationId xmlns:p14="http://schemas.microsoft.com/office/powerpoint/2010/main" val="275446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E1651-9760-4930-BBEB-587BEF56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追踪開始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E50B08-D742-47D6-A712-7DEA44C2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95" y="1482400"/>
            <a:ext cx="2956478" cy="4587746"/>
          </a:xfr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60825060-1866-4FD0-B310-43C7F2B1E9CE}"/>
              </a:ext>
            </a:extLst>
          </p:cNvPr>
          <p:cNvSpPr/>
          <p:nvPr/>
        </p:nvSpPr>
        <p:spPr>
          <a:xfrm flipH="1">
            <a:off x="181654" y="3884500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14298"/>
              <a:gd name="adj4" fmla="val -134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70508B9C-EAA0-4F91-80D7-E226B0162505}"/>
              </a:ext>
            </a:extLst>
          </p:cNvPr>
          <p:cNvSpPr/>
          <p:nvPr/>
        </p:nvSpPr>
        <p:spPr>
          <a:xfrm flipH="1">
            <a:off x="249011" y="2990586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A1D107-7F37-49FE-9A69-AECF4E4E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71" y="1399688"/>
            <a:ext cx="3357563" cy="20526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1B1C8B-1172-44A9-B2C3-36D284609DB8}"/>
              </a:ext>
            </a:extLst>
          </p:cNvPr>
          <p:cNvSpPr txBox="1"/>
          <p:nvPr/>
        </p:nvSpPr>
        <p:spPr>
          <a:xfrm>
            <a:off x="4661805" y="3413924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8C26306-17BD-4CC1-B6B7-A5001344237E}"/>
              </a:ext>
            </a:extLst>
          </p:cNvPr>
          <p:cNvSpPr/>
          <p:nvPr/>
        </p:nvSpPr>
        <p:spPr>
          <a:xfrm>
            <a:off x="5498884" y="2047403"/>
            <a:ext cx="281668" cy="29323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1C29C6-0EED-4FD4-9595-35A4EE4AA922}"/>
              </a:ext>
            </a:extLst>
          </p:cNvPr>
          <p:cNvSpPr txBox="1"/>
          <p:nvPr/>
        </p:nvSpPr>
        <p:spPr>
          <a:xfrm>
            <a:off x="4106091" y="4262448"/>
            <a:ext cx="4620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巷道場景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滑板車自動向前行走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進入追踪用場景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此時進入遊戲說明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指示誰是欵犯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疑犯開始向前走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滑板車自動跟隨前進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4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4933A7D-3FF6-4233-956E-DF42BD0B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遮掩自己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8F9577-EE2E-4AAA-B3F3-714FAE60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80" y="1959429"/>
            <a:ext cx="3305730" cy="45679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1C52DD-4A33-4F72-BDAE-7555F362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10" y="3844017"/>
            <a:ext cx="3622221" cy="2214729"/>
          </a:xfrm>
          <a:prstGeom prst="rect">
            <a:avLst/>
          </a:prstGeom>
        </p:spPr>
      </p:pic>
      <p:sp>
        <p:nvSpPr>
          <p:cNvPr id="9" name="圖說文字: 直線加上框線和強調線 8">
            <a:extLst>
              <a:ext uri="{FF2B5EF4-FFF2-40B4-BE49-F238E27FC236}">
                <a16:creationId xmlns:a16="http://schemas.microsoft.com/office/drawing/2014/main" id="{B21FF16F-E78D-452B-AC28-02971281660D}"/>
              </a:ext>
            </a:extLst>
          </p:cNvPr>
          <p:cNvSpPr/>
          <p:nvPr/>
        </p:nvSpPr>
        <p:spPr>
          <a:xfrm flipH="1">
            <a:off x="40571" y="4051866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14298"/>
              <a:gd name="adj4" fmla="val -134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10" name="圖說文字: 直線加上框線和強調線 9">
            <a:extLst>
              <a:ext uri="{FF2B5EF4-FFF2-40B4-BE49-F238E27FC236}">
                <a16:creationId xmlns:a16="http://schemas.microsoft.com/office/drawing/2014/main" id="{1724E08F-3F6F-413A-AB25-BF59AADA8ECF}"/>
              </a:ext>
            </a:extLst>
          </p:cNvPr>
          <p:cNvSpPr/>
          <p:nvPr/>
        </p:nvSpPr>
        <p:spPr>
          <a:xfrm flipH="1">
            <a:off x="265339" y="2664014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sp>
        <p:nvSpPr>
          <p:cNvPr id="11" name="圖說文字: 直線加上框線和強調線 10">
            <a:extLst>
              <a:ext uri="{FF2B5EF4-FFF2-40B4-BE49-F238E27FC236}">
                <a16:creationId xmlns:a16="http://schemas.microsoft.com/office/drawing/2014/main" id="{ECFB0EAE-F123-46E4-8DAC-AC72DCC43C8F}"/>
              </a:ext>
            </a:extLst>
          </p:cNvPr>
          <p:cNvSpPr/>
          <p:nvPr/>
        </p:nvSpPr>
        <p:spPr>
          <a:xfrm flipH="1">
            <a:off x="118380" y="3357940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147816"/>
              <a:gd name="adj4" fmla="val -66881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道具</a:t>
            </a:r>
          </a:p>
        </p:txBody>
      </p:sp>
      <p:sp>
        <p:nvSpPr>
          <p:cNvPr id="12" name="圖說文字: 直線加上框線和強調線 11">
            <a:extLst>
              <a:ext uri="{FF2B5EF4-FFF2-40B4-BE49-F238E27FC236}">
                <a16:creationId xmlns:a16="http://schemas.microsoft.com/office/drawing/2014/main" id="{EAA759CE-EDC2-4688-9D3C-4FAEAE6811E4}"/>
              </a:ext>
            </a:extLst>
          </p:cNvPr>
          <p:cNvSpPr/>
          <p:nvPr/>
        </p:nvSpPr>
        <p:spPr>
          <a:xfrm>
            <a:off x="3022142" y="3302415"/>
            <a:ext cx="762003" cy="435958"/>
          </a:xfrm>
          <a:prstGeom prst="accentBorderCallout1">
            <a:avLst>
              <a:gd name="adj1" fmla="val 18750"/>
              <a:gd name="adj2" fmla="val -8333"/>
              <a:gd name="adj3" fmla="val 218043"/>
              <a:gd name="adj4" fmla="val 5440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道具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127FAA-B56D-49B3-B591-1F218098C8F5}"/>
              </a:ext>
            </a:extLst>
          </p:cNvPr>
          <p:cNvSpPr txBox="1"/>
          <p:nvPr/>
        </p:nvSpPr>
        <p:spPr>
          <a:xfrm>
            <a:off x="4739366" y="6110427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E269C8-AC0B-4FC1-B4A3-FDF33E723CEA}"/>
              </a:ext>
            </a:extLst>
          </p:cNvPr>
          <p:cNvSpPr txBox="1"/>
          <p:nvPr/>
        </p:nvSpPr>
        <p:spPr>
          <a:xfrm>
            <a:off x="4064510" y="2028687"/>
            <a:ext cx="45079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6.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疑犯突然停下腳步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滑板車也停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此時彈出教學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;</a:t>
            </a:r>
          </a:p>
          <a:p>
            <a:r>
              <a:rPr lang="zh-TW" altLang="en-US" sz="1600" i="1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正前方</a:t>
            </a:r>
            <a:r>
              <a:rPr lang="en-US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TEXT MESH 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文字及</a:t>
            </a:r>
            <a:r>
              <a:rPr lang="en-US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DOTWEEN</a:t>
            </a:r>
            <a:r>
              <a:rPr lang="zh-TW" altLang="zh-TW" sz="1600" i="1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動畫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7.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掩護教學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 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教玩家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左移或右移，躲在障疑物後面。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C174789D-1F20-4466-8554-0ECC5807D7BB}"/>
              </a:ext>
            </a:extLst>
          </p:cNvPr>
          <p:cNvSpPr/>
          <p:nvPr/>
        </p:nvSpPr>
        <p:spPr>
          <a:xfrm>
            <a:off x="7804249" y="4796518"/>
            <a:ext cx="530679" cy="42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D211B0-7384-4502-963B-00FB61A74CDA}"/>
              </a:ext>
            </a:extLst>
          </p:cNvPr>
          <p:cNvSpPr txBox="1"/>
          <p:nvPr/>
        </p:nvSpPr>
        <p:spPr>
          <a:xfrm>
            <a:off x="8468421" y="5977437"/>
            <a:ext cx="337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向左或向右走，躲到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物件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後面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A8193D-91B1-44A9-82D7-34B0C4E7C742}"/>
              </a:ext>
            </a:extLst>
          </p:cNvPr>
          <p:cNvSpPr/>
          <p:nvPr/>
        </p:nvSpPr>
        <p:spPr>
          <a:xfrm>
            <a:off x="4576082" y="4894489"/>
            <a:ext cx="706211" cy="9511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A823D0D-2DED-4587-98CE-6D168FE39FDF}"/>
              </a:ext>
            </a:extLst>
          </p:cNvPr>
          <p:cNvSpPr/>
          <p:nvPr/>
        </p:nvSpPr>
        <p:spPr>
          <a:xfrm>
            <a:off x="7089321" y="5002345"/>
            <a:ext cx="581026" cy="9511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F3E44CD-D3D8-475C-A0F2-BEC86362E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724" y="3862806"/>
            <a:ext cx="3373189" cy="20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5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01E927A-353B-43D6-A22C-4D1FDED55D81}"/>
              </a:ext>
            </a:extLst>
          </p:cNvPr>
          <p:cNvCxnSpPr>
            <a:stCxn id="11" idx="3"/>
          </p:cNvCxnSpPr>
          <p:nvPr/>
        </p:nvCxnSpPr>
        <p:spPr>
          <a:xfrm>
            <a:off x="1347107" y="5723164"/>
            <a:ext cx="9670597" cy="408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E7FC3EF-C1BC-4A1F-851B-745C13B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2-</a:t>
            </a:r>
            <a:r>
              <a:rPr lang="zh-TW" altLang="en-US" dirty="0"/>
              <a:t>遮掩自己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43CC4C-1DF5-4E60-AC96-A211B8C0A933}"/>
              </a:ext>
            </a:extLst>
          </p:cNvPr>
          <p:cNvSpPr txBox="1"/>
          <p:nvPr/>
        </p:nvSpPr>
        <p:spPr>
          <a:xfrm>
            <a:off x="556532" y="1756993"/>
            <a:ext cx="55394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8. 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只要躲到物品後面即判斷成功</a:t>
            </a:r>
            <a:endParaRPr lang="en-US" altLang="zh-TW" kern="0" dirty="0"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可以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偷看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疑犯的動作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9.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欵犯停下腳步後幾秒內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就會回頭張望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若玩家不能在回頭張望前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到掩護物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則判定失敗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會扣分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或沒有得分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到時詳談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10.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若玩家在疑犯回頭前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走到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掩護物則成功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+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分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12.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不論成功失敗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疑犯都會繼續向前走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會提示玩家回到滑板車，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滑板車也會跟著走走停停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**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在這場景中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疑犯大概會停步回頭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5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次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DFAE06-CE5E-46B4-ACD9-F593A3CF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1" y="1929493"/>
            <a:ext cx="4244068" cy="2646445"/>
          </a:xfrm>
          <a:prstGeom prst="rect">
            <a:avLst/>
          </a:prstGeom>
        </p:spPr>
      </p:pic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B409ABFD-DCC9-4D3E-9CB1-A56D45DED474}"/>
              </a:ext>
            </a:extLst>
          </p:cNvPr>
          <p:cNvSpPr/>
          <p:nvPr/>
        </p:nvSpPr>
        <p:spPr>
          <a:xfrm>
            <a:off x="212271" y="5519057"/>
            <a:ext cx="1134836" cy="4082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疑犯停步</a:t>
            </a:r>
          </a:p>
        </p:txBody>
      </p:sp>
      <p:sp>
        <p:nvSpPr>
          <p:cNvPr id="12" name="流程圖: 程序 11">
            <a:extLst>
              <a:ext uri="{FF2B5EF4-FFF2-40B4-BE49-F238E27FC236}">
                <a16:creationId xmlns:a16="http://schemas.microsoft.com/office/drawing/2014/main" id="{292592BD-141F-45A7-81CD-01326E5D31C4}"/>
              </a:ext>
            </a:extLst>
          </p:cNvPr>
          <p:cNvSpPr/>
          <p:nvPr/>
        </p:nvSpPr>
        <p:spPr>
          <a:xfrm>
            <a:off x="1724025" y="5351689"/>
            <a:ext cx="1134836" cy="8694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玩家左走或右走到遮掩物</a:t>
            </a:r>
          </a:p>
        </p:txBody>
      </p:sp>
      <p:sp>
        <p:nvSpPr>
          <p:cNvPr id="13" name="流程圖: 程序 12">
            <a:extLst>
              <a:ext uri="{FF2B5EF4-FFF2-40B4-BE49-F238E27FC236}">
                <a16:creationId xmlns:a16="http://schemas.microsoft.com/office/drawing/2014/main" id="{803ABC51-1847-41B5-8FEE-F0E148B2A50A}"/>
              </a:ext>
            </a:extLst>
          </p:cNvPr>
          <p:cNvSpPr/>
          <p:nvPr/>
        </p:nvSpPr>
        <p:spPr>
          <a:xfrm>
            <a:off x="3287485" y="5519057"/>
            <a:ext cx="1134836" cy="4082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疑犯回頭</a:t>
            </a:r>
          </a:p>
        </p:txBody>
      </p:sp>
      <p:sp>
        <p:nvSpPr>
          <p:cNvPr id="14" name="流程圖: 程序 13">
            <a:extLst>
              <a:ext uri="{FF2B5EF4-FFF2-40B4-BE49-F238E27FC236}">
                <a16:creationId xmlns:a16="http://schemas.microsoft.com/office/drawing/2014/main" id="{B07351A1-402E-422B-BADE-D240B06FA5F4}"/>
              </a:ext>
            </a:extLst>
          </p:cNvPr>
          <p:cNvSpPr/>
          <p:nvPr/>
        </p:nvSpPr>
        <p:spPr>
          <a:xfrm>
            <a:off x="4811486" y="5288416"/>
            <a:ext cx="1348468" cy="8347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判斷成功或失敗，加分或扣分</a:t>
            </a:r>
          </a:p>
        </p:txBody>
      </p:sp>
      <p:sp>
        <p:nvSpPr>
          <p:cNvPr id="15" name="流程圖: 程序 14">
            <a:extLst>
              <a:ext uri="{FF2B5EF4-FFF2-40B4-BE49-F238E27FC236}">
                <a16:creationId xmlns:a16="http://schemas.microsoft.com/office/drawing/2014/main" id="{308B2829-EFE2-427C-A216-4A5A5BB2053E}"/>
              </a:ext>
            </a:extLst>
          </p:cNvPr>
          <p:cNvSpPr/>
          <p:nvPr/>
        </p:nvSpPr>
        <p:spPr>
          <a:xfrm>
            <a:off x="6551839" y="5450682"/>
            <a:ext cx="1253217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疑犯看回前方</a:t>
            </a: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8232AC0-FBF5-4202-AB17-62963843E4C7}"/>
              </a:ext>
            </a:extLst>
          </p:cNvPr>
          <p:cNvSpPr/>
          <p:nvPr/>
        </p:nvSpPr>
        <p:spPr>
          <a:xfrm>
            <a:off x="8002361" y="5450682"/>
            <a:ext cx="1253217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提示回到滑板車上</a:t>
            </a:r>
          </a:p>
        </p:txBody>
      </p:sp>
      <p:sp>
        <p:nvSpPr>
          <p:cNvPr id="17" name="流程圖: 程序 16">
            <a:extLst>
              <a:ext uri="{FF2B5EF4-FFF2-40B4-BE49-F238E27FC236}">
                <a16:creationId xmlns:a16="http://schemas.microsoft.com/office/drawing/2014/main" id="{408BED9E-C276-484E-B2C0-1E4D79556F90}"/>
              </a:ext>
            </a:extLst>
          </p:cNvPr>
          <p:cNvSpPr/>
          <p:nvPr/>
        </p:nvSpPr>
        <p:spPr>
          <a:xfrm>
            <a:off x="9608004" y="5437924"/>
            <a:ext cx="975631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回到滑板車</a:t>
            </a:r>
          </a:p>
        </p:txBody>
      </p: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33A50034-1282-45F0-8784-7655CFEBC821}"/>
              </a:ext>
            </a:extLst>
          </p:cNvPr>
          <p:cNvSpPr/>
          <p:nvPr/>
        </p:nvSpPr>
        <p:spPr>
          <a:xfrm>
            <a:off x="11058526" y="5437924"/>
            <a:ext cx="975631" cy="5704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疑犯往前走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5B299B2-55B2-41C2-801D-504C9DD1C15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1546342" y="6008404"/>
            <a:ext cx="0" cy="3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7E72E58-9C26-41D3-A775-AAC46957B138}"/>
              </a:ext>
            </a:extLst>
          </p:cNvPr>
          <p:cNvCxnSpPr>
            <a:cxnSpLocks/>
          </p:cNvCxnSpPr>
          <p:nvPr/>
        </p:nvCxnSpPr>
        <p:spPr>
          <a:xfrm flipH="1" flipV="1">
            <a:off x="689882" y="6351814"/>
            <a:ext cx="10789105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0AF3BCA-1D06-446C-BB18-0567FC554E75}"/>
              </a:ext>
            </a:extLst>
          </p:cNvPr>
          <p:cNvCxnSpPr/>
          <p:nvPr/>
        </p:nvCxnSpPr>
        <p:spPr>
          <a:xfrm flipV="1">
            <a:off x="734786" y="6021162"/>
            <a:ext cx="0" cy="33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8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562A2-BF82-45B8-9136-CC97429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BB0589-9E4D-4CF6-B318-D4708597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4" y="2095047"/>
            <a:ext cx="3062231" cy="4041368"/>
          </a:xfrm>
          <a:prstGeom prst="rect">
            <a:avLst/>
          </a:prstGeo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0BEC9287-8337-4FFD-AEC9-E8B69110F8F1}"/>
              </a:ext>
            </a:extLst>
          </p:cNvPr>
          <p:cNvSpPr/>
          <p:nvPr/>
        </p:nvSpPr>
        <p:spPr>
          <a:xfrm flipH="1">
            <a:off x="42183" y="4020991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220852"/>
              <a:gd name="adj4" fmla="val -163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玩家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2E23A35C-116A-4B30-93BF-1F9E091E9CC8}"/>
              </a:ext>
            </a:extLst>
          </p:cNvPr>
          <p:cNvSpPr/>
          <p:nvPr/>
        </p:nvSpPr>
        <p:spPr>
          <a:xfrm flipH="1">
            <a:off x="554795" y="2341525"/>
            <a:ext cx="661305" cy="435958"/>
          </a:xfrm>
          <a:prstGeom prst="accentBorderCallout1">
            <a:avLst>
              <a:gd name="adj1" fmla="val 18750"/>
              <a:gd name="adj2" fmla="val -8333"/>
              <a:gd name="adj3" fmla="val 278907"/>
              <a:gd name="adj4" fmla="val -165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壞人</a:t>
            </a:r>
          </a:p>
        </p:txBody>
      </p:sp>
      <p:sp>
        <p:nvSpPr>
          <p:cNvPr id="8" name="圖說文字: 直線加上框線和強調線 7">
            <a:extLst>
              <a:ext uri="{FF2B5EF4-FFF2-40B4-BE49-F238E27FC236}">
                <a16:creationId xmlns:a16="http://schemas.microsoft.com/office/drawing/2014/main" id="{D1BFA9B6-E1EA-4061-AFCA-1EA3E0A06917}"/>
              </a:ext>
            </a:extLst>
          </p:cNvPr>
          <p:cNvSpPr/>
          <p:nvPr/>
        </p:nvSpPr>
        <p:spPr>
          <a:xfrm flipH="1">
            <a:off x="130627" y="3152175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127216"/>
              <a:gd name="adj4" fmla="val -163804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貨斗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A3F351-7806-4C1A-92B5-C7AB3008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99" y="3486830"/>
            <a:ext cx="3431494" cy="20893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601959-EEED-4E6F-B6F2-EFD5B5D2DFB6}"/>
              </a:ext>
            </a:extLst>
          </p:cNvPr>
          <p:cNvSpPr txBox="1"/>
          <p:nvPr/>
        </p:nvSpPr>
        <p:spPr>
          <a:xfrm>
            <a:off x="4747530" y="5706821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玩家視線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83EDFF-A78E-4721-B4F6-16864BC83EC0}"/>
              </a:ext>
            </a:extLst>
          </p:cNvPr>
          <p:cNvSpPr txBox="1"/>
          <p:nvPr/>
        </p:nvSpPr>
        <p:spPr>
          <a:xfrm>
            <a:off x="4184817" y="1544733"/>
            <a:ext cx="6096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13.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疑犯在巷道盡頭處跳上一輛卡車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,(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小貨斗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14.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卡車載著疑犯急速逃走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15.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此時空間前方彈出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TEXTMESH: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滑板車進入追擊模式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zh-TW" altLang="en-US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此時滑板會變大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16.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滑板車會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FOLLOW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小貨斗</a:t>
            </a:r>
            <a:endParaRPr lang="en-US" altLang="zh-TW" sz="1800" kern="0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kern="0" dirty="0">
                <a:ea typeface="新細明體" panose="02020500000000000000" pitchFamily="18" charset="-120"/>
                <a:cs typeface="新細明體" panose="02020500000000000000" pitchFamily="18" charset="-120"/>
              </a:rPr>
              <a:t>*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不完全固定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一會近一會遠一點點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追擊感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AE73B7-C6C3-4945-9B02-12499AE18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96" y="3959679"/>
            <a:ext cx="3673260" cy="161652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1A84D6-A763-4FD2-9494-E78EFE593BF3}"/>
              </a:ext>
            </a:extLst>
          </p:cNvPr>
          <p:cNvSpPr txBox="1"/>
          <p:nvPr/>
        </p:nvSpPr>
        <p:spPr>
          <a:xfrm>
            <a:off x="8504462" y="5576207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側面</a:t>
            </a:r>
          </a:p>
        </p:txBody>
      </p:sp>
    </p:spTree>
    <p:extLst>
      <p:ext uri="{BB962C8B-B14F-4D97-AF65-F5344CB8AC3E}">
        <p14:creationId xmlns:p14="http://schemas.microsoft.com/office/powerpoint/2010/main" val="259121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326B8-8572-4290-8993-AE278CC6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</a:t>
            </a:r>
            <a:r>
              <a:rPr lang="en-US" altLang="zh-TW" dirty="0"/>
              <a:t>3- </a:t>
            </a:r>
            <a:r>
              <a:rPr lang="zh-TW" altLang="en-US" dirty="0"/>
              <a:t>追擊</a:t>
            </a:r>
            <a:r>
              <a:rPr lang="en-US" altLang="zh-TW" dirty="0"/>
              <a:t>&amp;</a:t>
            </a:r>
            <a:r>
              <a:rPr lang="zh-TW" altLang="en-US" dirty="0"/>
              <a:t>搜證</a:t>
            </a:r>
            <a:r>
              <a:rPr lang="en-US" altLang="zh-TW" dirty="0"/>
              <a:t>&amp;</a:t>
            </a:r>
            <a:r>
              <a:rPr lang="zh-TW" altLang="en-US" dirty="0"/>
              <a:t>避開雜物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FF0DBC-8753-4622-B464-D0732BCA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" t="18570" r="-1779" b="-3599"/>
          <a:stretch/>
        </p:blipFill>
        <p:spPr>
          <a:xfrm>
            <a:off x="782116" y="2286000"/>
            <a:ext cx="5737067" cy="4243070"/>
          </a:xfrm>
          <a:prstGeom prst="rect">
            <a:avLst/>
          </a:prstGeom>
        </p:spPr>
      </p:pic>
      <p:sp>
        <p:nvSpPr>
          <p:cNvPr id="6" name="圖說文字: 直線加上框線和強調線 5">
            <a:extLst>
              <a:ext uri="{FF2B5EF4-FFF2-40B4-BE49-F238E27FC236}">
                <a16:creationId xmlns:a16="http://schemas.microsoft.com/office/drawing/2014/main" id="{7B5F49E4-A30F-401E-A40E-77E57ECE30BE}"/>
              </a:ext>
            </a:extLst>
          </p:cNvPr>
          <p:cNvSpPr/>
          <p:nvPr/>
        </p:nvSpPr>
        <p:spPr>
          <a:xfrm flipH="1">
            <a:off x="2694212" y="3564472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80398"/>
              <a:gd name="adj4" fmla="val -168419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雜物</a:t>
            </a:r>
          </a:p>
        </p:txBody>
      </p:sp>
      <p:sp>
        <p:nvSpPr>
          <p:cNvPr id="7" name="圖說文字: 直線加上框線和強調線 6">
            <a:extLst>
              <a:ext uri="{FF2B5EF4-FFF2-40B4-BE49-F238E27FC236}">
                <a16:creationId xmlns:a16="http://schemas.microsoft.com/office/drawing/2014/main" id="{612FAAC7-E65F-43E4-B9F5-B9E908C30A98}"/>
              </a:ext>
            </a:extLst>
          </p:cNvPr>
          <p:cNvSpPr/>
          <p:nvPr/>
        </p:nvSpPr>
        <p:spPr>
          <a:xfrm flipH="1">
            <a:off x="3409948" y="1737032"/>
            <a:ext cx="796017" cy="435958"/>
          </a:xfrm>
          <a:prstGeom prst="accentBorderCallout1">
            <a:avLst>
              <a:gd name="adj1" fmla="val 18750"/>
              <a:gd name="adj2" fmla="val -8333"/>
              <a:gd name="adj3" fmla="val 430597"/>
              <a:gd name="adj4" fmla="val -148419"/>
            </a:avLst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證物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3D290F-A390-4272-B10A-CF70DA8CE76D}"/>
              </a:ext>
            </a:extLst>
          </p:cNvPr>
          <p:cNvSpPr txBox="1"/>
          <p:nvPr/>
        </p:nvSpPr>
        <p:spPr>
          <a:xfrm>
            <a:off x="6462030" y="1457301"/>
            <a:ext cx="55210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 dirty="0">
                <a:effectLst/>
                <a:latin typeface="新細明體" panose="02020500000000000000" pitchFamily="18" charset="-120"/>
                <a:cs typeface="新細明體" panose="02020500000000000000" pitchFamily="18" charset="-120"/>
              </a:rPr>
              <a:t>17.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數秒後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疑犯站在貨斗面向玩家</a:t>
            </a:r>
            <a: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並扔出一件證物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18.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時間停止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教學開始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教導玩家使用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“</a:t>
            </a:r>
            <a:r>
              <a:rPr lang="zh-TW" altLang="en-US" b="1" kern="0" dirty="0">
                <a:solidFill>
                  <a:schemeClr val="accent1"/>
                </a:solidFill>
                <a:ea typeface="新細明體" panose="02020500000000000000" pitchFamily="18" charset="-120"/>
                <a:cs typeface="新細明體" panose="02020500000000000000" pitchFamily="18" charset="-120"/>
              </a:rPr>
              <a:t>右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手控制器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en-US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表現為巨大的卡通手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”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抓取證物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必成功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19.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時間再開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疑犯再扔出一件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“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危險品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”,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例如刀劍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菜刀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炸彈等明顯危險物</a:t>
            </a:r>
            <a:b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20.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時間停止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, 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教學開始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: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使用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“</a:t>
            </a:r>
            <a:r>
              <a:rPr lang="zh-TW" altLang="en-US" b="1" kern="0" dirty="0">
                <a:solidFill>
                  <a:schemeClr val="accent1"/>
                </a:solidFill>
                <a:ea typeface="新細明體" panose="02020500000000000000" pitchFamily="18" charset="-120"/>
                <a:cs typeface="新細明體" panose="02020500000000000000" pitchFamily="18" charset="-120"/>
              </a:rPr>
              <a:t>左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手控制器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en-US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表現為巨大的透明盾牌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”</a:t>
            </a:r>
            <a:r>
              <a:rPr lang="zh-TW" altLang="en-US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擋開雜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物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zh-TW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必成功</a:t>
            </a:r>
            <a:r>
              <a:rPr lang="en-US" altLang="zh-TW" sz="1800" b="1" kern="0" dirty="0">
                <a:solidFill>
                  <a:schemeClr val="accent1"/>
                </a:solidFill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)</a:t>
            </a:r>
            <a:br>
              <a:rPr lang="en-US" altLang="zh-TW" sz="1800" kern="0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r>
              <a:rPr lang="zh-TW" altLang="en-US" kern="0" dirty="0">
                <a:ea typeface="新細明體" panose="02020500000000000000" pitchFamily="18" charset="-120"/>
              </a:rPr>
              <a:t>***雜物發紅光</a:t>
            </a:r>
            <a:r>
              <a:rPr lang="en-US" altLang="zh-TW" kern="0" dirty="0">
                <a:ea typeface="新細明體" panose="02020500000000000000" pitchFamily="18" charset="-120"/>
              </a:rPr>
              <a:t>, </a:t>
            </a:r>
            <a:r>
              <a:rPr lang="zh-TW" altLang="en-US" kern="0" dirty="0">
                <a:ea typeface="新細明體" panose="02020500000000000000" pitchFamily="18" charset="-120"/>
              </a:rPr>
              <a:t>證物發藍光</a:t>
            </a:r>
            <a:r>
              <a:rPr lang="en-US" altLang="zh-TW" kern="0" dirty="0">
                <a:ea typeface="新細明體" panose="02020500000000000000" pitchFamily="18" charset="-120"/>
              </a:rPr>
              <a:t>, </a:t>
            </a:r>
            <a:r>
              <a:rPr lang="zh-TW" altLang="en-US" kern="0" dirty="0">
                <a:ea typeface="新細明體" panose="02020500000000000000" pitchFamily="18" charset="-120"/>
              </a:rPr>
              <a:t>易於辯認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A3D6254-A3E0-405B-B7FE-AA3206D9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48" y="3911893"/>
            <a:ext cx="3378654" cy="23974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478953-9154-49B2-AA47-B973CA9390F0}"/>
              </a:ext>
            </a:extLst>
          </p:cNvPr>
          <p:cNvSpPr txBox="1"/>
          <p:nvPr/>
        </p:nvSpPr>
        <p:spPr>
          <a:xfrm>
            <a:off x="8270419" y="6226326"/>
            <a:ext cx="215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在變大的滑板車上左右躲避雜物</a:t>
            </a:r>
          </a:p>
        </p:txBody>
      </p:sp>
    </p:spTree>
    <p:extLst>
      <p:ext uri="{BB962C8B-B14F-4D97-AF65-F5344CB8AC3E}">
        <p14:creationId xmlns:p14="http://schemas.microsoft.com/office/powerpoint/2010/main" val="385708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15689</TotalTime>
  <Words>914</Words>
  <Application>Microsoft Office PowerPoint</Application>
  <PresentationFormat>寬螢幕</PresentationFormat>
  <Paragraphs>65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Office 佈景主題</vt:lpstr>
      <vt:lpstr>廉政公署(CCAC) VR</vt:lpstr>
      <vt:lpstr>遊戲內容及我司提案(A.B.)</vt:lpstr>
      <vt:lpstr>場景1 –任務說明</vt:lpstr>
      <vt:lpstr>場景2- 追踪疑犯</vt:lpstr>
      <vt:lpstr>場景2-追踪開始</vt:lpstr>
      <vt:lpstr>場景2-遮掩自己</vt:lpstr>
      <vt:lpstr>場景2-遮掩自己</vt:lpstr>
      <vt:lpstr>場景3- 追擊</vt:lpstr>
      <vt:lpstr>場景3- 追擊&amp;搜證&amp;避開雜物</vt:lpstr>
      <vt:lpstr>場景3- 追擊&amp;搜證&amp;避開雜物</vt:lpstr>
      <vt:lpstr>場景4 – 完結演出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Smash Them All</dc:title>
  <dc:creator>wind cheong</dc:creator>
  <cp:lastModifiedBy>wind cheong</cp:lastModifiedBy>
  <cp:revision>21</cp:revision>
  <dcterms:created xsi:type="dcterms:W3CDTF">2021-05-29T06:48:31Z</dcterms:created>
  <dcterms:modified xsi:type="dcterms:W3CDTF">2021-06-28T09:01:07Z</dcterms:modified>
</cp:coreProperties>
</file>